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57" r:id="rId4"/>
    <p:sldId id="258" r:id="rId5"/>
    <p:sldId id="317" r:id="rId6"/>
    <p:sldId id="324" r:id="rId7"/>
    <p:sldId id="262" r:id="rId8"/>
    <p:sldId id="270" r:id="rId9"/>
    <p:sldId id="310" r:id="rId10"/>
    <p:sldId id="259" r:id="rId11"/>
    <p:sldId id="307" r:id="rId12"/>
    <p:sldId id="311" r:id="rId13"/>
    <p:sldId id="322" r:id="rId14"/>
    <p:sldId id="269" r:id="rId15"/>
    <p:sldId id="275" r:id="rId16"/>
    <p:sldId id="276" r:id="rId17"/>
    <p:sldId id="277" r:id="rId18"/>
    <p:sldId id="323" r:id="rId19"/>
    <p:sldId id="305" r:id="rId20"/>
    <p:sldId id="290" r:id="rId21"/>
    <p:sldId id="292" r:id="rId22"/>
    <p:sldId id="294" r:id="rId23"/>
    <p:sldId id="295" r:id="rId24"/>
    <p:sldId id="296" r:id="rId25"/>
    <p:sldId id="306" r:id="rId26"/>
    <p:sldId id="298" r:id="rId27"/>
    <p:sldId id="300" r:id="rId28"/>
    <p:sldId id="302" r:id="rId29"/>
    <p:sldId id="303" r:id="rId30"/>
    <p:sldId id="263" r:id="rId31"/>
    <p:sldId id="268" r:id="rId32"/>
    <p:sldId id="318" r:id="rId33"/>
    <p:sldId id="319" r:id="rId34"/>
    <p:sldId id="308" r:id="rId35"/>
    <p:sldId id="309" r:id="rId36"/>
    <p:sldId id="260" r:id="rId37"/>
    <p:sldId id="272" r:id="rId38"/>
    <p:sldId id="264" r:id="rId39"/>
    <p:sldId id="304" r:id="rId40"/>
    <p:sldId id="265" r:id="rId41"/>
    <p:sldId id="326" r:id="rId42"/>
    <p:sldId id="327" r:id="rId43"/>
    <p:sldId id="261" r:id="rId44"/>
    <p:sldId id="321" r:id="rId45"/>
    <p:sldId id="266" r:id="rId4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E7C1-B989-429C-91D0-5250BBC2F522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7380-4836-4715-806A-BFB262B3C2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53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7380-4836-4715-806A-BFB262B3C20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423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7380-4836-4715-806A-BFB262B3C20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425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A31E3-F160-42B3-C1A1-F6E12E818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E486A9-FD6F-C3C2-0D2A-D85A2AA07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B793D-81B6-162E-C08A-2657AB3D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FEA-5B2C-4F35-94F7-7C31C51DD99E}" type="datetime1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7F508-636E-8A58-319A-1CD912B1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98D1D-9892-FA42-F757-BFE0CDBB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39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1B05F-E329-B178-ADF7-3E3252D5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5D0766-0674-A49E-64EA-8DBDD2E1B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5C891-5918-FDFC-CF1B-F9C9BC7A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A163-56F8-4C19-AF8E-370A48273795}" type="datetime1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E3FC1-0A06-3CB5-89C8-D391FEE7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CFDC-4461-EEC7-8617-77498406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82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324337-9FED-BECD-020B-FB65395A0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5E102-33A0-EC3D-9512-F62EDD5BC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2B73A-A0BF-65E9-4FE0-2D1A3402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574A-7138-4D28-AC2E-CCA647DFE54D}" type="datetime1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EC190-456C-1887-3AC0-4A637A91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01D77-B3B8-1F6B-0F8F-09ACEB6F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08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1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FF216-2AA3-F774-76FB-D9752B07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4D67C-DB98-F7D5-EF27-D4B823386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B3F12C-827B-4B5B-1305-C5D777B4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D3B-0222-4110-A57A-0BA9BF88E536}" type="datetime1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71002-5063-60FB-4F19-D8B31F0E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90DF15-C455-7843-4327-F6E30CB3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035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4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B5C82-5780-0261-E556-D52A15C5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312779-CCDC-9DBE-74E6-5DC4CAE57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F82FA7-3A22-EA1E-6A00-CD054F0A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506C-381F-4F0C-9984-CAD21F9847BE}" type="datetime1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61A24-963D-E27B-79EB-745131A5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FEA97A-DE71-89AB-1BEE-25B4B0B0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0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0BD5C-2AC6-7E47-6C5F-DDED19D6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C7250-6217-3005-26ED-A8CC07BFA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DC1EE6-C9B1-1D1E-C802-3F5DD6235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6A88B7-674A-88CA-643E-023C29B0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414-25EB-45C6-80D1-2EC4ACA85797}" type="datetime1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F2E4F-BA6F-CBCC-224B-937F3F95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C4C7C-DF98-BE69-D2F7-55C5C50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95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8EE48-428C-ED9A-410B-BE800791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E2D9F-4465-73CE-7520-549F696E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C3F668-9E82-9DD2-6E5C-357BC8051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90F3B1-17E7-C2CC-2E4A-00F301C78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1EEA61-43A6-6060-DF94-4770D8F7E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3F4B45-A3CD-965C-7D0F-FA5625A8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8A0F-40F7-45A8-9ADD-A02E537AA59F}" type="datetime1">
              <a:rPr lang="es-CL" smtClean="0"/>
              <a:t>31-03-2025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020A23-39D3-72CD-6B9D-B5D761BE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0F358C-3CEC-597B-E63E-0AB2292D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B2FC5-087D-BC64-75B9-FB593F42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7B93BA-2502-DDA8-F87F-A2E28071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B9E-BC47-42ED-BF69-4D431A84597A}" type="datetime1">
              <a:rPr lang="es-CL" smtClean="0"/>
              <a:t>31-03-2025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A2004C-BE54-2555-18CA-06DA8358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0FA73-597B-02DC-682B-900B67B8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43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B81A59-5F4C-E487-7E6A-7EBB5260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48FB-9F62-4DD0-995A-427A1AA1BE86}" type="datetime1">
              <a:rPr lang="es-CL" smtClean="0"/>
              <a:t>31-03-2025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91EA6D-F773-6C68-9695-1863985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C9D22A-7F90-500E-8C88-E5AD9002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51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B9D00-E5BA-0C18-81B2-31A9325E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EB9F6-18DB-CC2D-EB62-6C291701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FDE37E-6F18-7EF3-A3BC-600D0C23A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5A5709-198E-2C2D-FA11-7306974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0ED4-2272-43AB-91F0-9FEB994B9575}" type="datetime1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7786C-AFE5-9AD9-9393-B5E2FA9E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68805-F2E3-2D21-6FA6-EA640D09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36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0D044-3052-2238-7353-B56FAFC4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773B88-8241-C513-520F-9AB8AF31E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A33653-6A4D-9C56-D4FF-BC7422439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05E784-C81C-CA2D-1B20-D2D8A08A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3A2A-AFE5-419C-802B-65A0E6FEA4AC}" type="datetime1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333322-5FD0-B8D9-20ED-D824D372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319487-6493-B093-F010-3D8103B2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755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8A0D67-B8BC-A5D2-74B8-E5479A20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0615B-8567-7F31-95E3-E65075F8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0EF373-297E-A814-33B2-EC5BC3CA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838629-1F81-42BF-927B-7FCEE2C67175}" type="datetime1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A0195-CDD5-31F8-8748-76C803378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CL"/>
              <a:t>cuenta pública 2024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D4D2E-7462-E3E6-C246-97F32A1BA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F0972-F73B-446D-B969-01F00CF4A2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0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2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C0732-6C8A-6988-AE1E-39C2D24C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110" y="1062182"/>
            <a:ext cx="4747280" cy="1645249"/>
          </a:xfrm>
        </p:spPr>
        <p:txBody>
          <a:bodyPr anchor="b">
            <a:normAutofit/>
          </a:bodyPr>
          <a:lstStyle/>
          <a:p>
            <a:pPr algn="l"/>
            <a:r>
              <a:rPr lang="es-CL" sz="4800" dirty="0">
                <a:solidFill>
                  <a:srgbClr val="FFFFFF"/>
                </a:solidFill>
              </a:rPr>
              <a:t>CUENTA PÚBLICA 2024 </a:t>
            </a: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312683-DD72-BAED-C854-155BE55B0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499" y="4770120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s-CL" dirty="0">
                <a:solidFill>
                  <a:srgbClr val="FFFFFF"/>
                </a:solidFill>
              </a:rPr>
              <a:t>ESTABLECIMIENTO:</a:t>
            </a:r>
          </a:p>
          <a:p>
            <a:pPr algn="l"/>
            <a:r>
              <a:rPr lang="es-CL" b="1" dirty="0">
                <a:solidFill>
                  <a:srgbClr val="FFFFFF"/>
                </a:solidFill>
              </a:rPr>
              <a:t>ESCUELA PROVINCIA DE CHILOÉ (D-45)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AF302066-139B-324B-4834-8DABBBFB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665353"/>
            <a:ext cx="3737164" cy="1541580"/>
          </a:xfrm>
          <a:prstGeom prst="rect">
            <a:avLst/>
          </a:prstGeom>
          <a:noFill/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7EF00-A45C-5DA4-66CF-261B1128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cuenta pública 2024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2" y="4530436"/>
            <a:ext cx="1537936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RESULTADOS ACADÉMICOS 2024</a:t>
            </a:r>
            <a:br>
              <a:rPr lang="es-CL" dirty="0"/>
            </a:br>
            <a:r>
              <a:rPr lang="es-CL" dirty="0"/>
              <a:t>Promedios Generales </a:t>
            </a:r>
            <a:br>
              <a:rPr lang="es-CL" dirty="0"/>
            </a:br>
            <a:br>
              <a:rPr lang="es-CL" dirty="0"/>
            </a:br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643" y="1997995"/>
            <a:ext cx="6700714" cy="40510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59" y="256841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23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052" y="365125"/>
            <a:ext cx="9428747" cy="2017128"/>
          </a:xfrm>
        </p:spPr>
        <p:txBody>
          <a:bodyPr>
            <a:normAutofit/>
          </a:bodyPr>
          <a:lstStyle/>
          <a:p>
            <a:r>
              <a:rPr lang="es-CL" dirty="0"/>
              <a:t> Estudiantes Promovidos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51965"/>
              </p:ext>
            </p:extLst>
          </p:nvPr>
        </p:nvGraphicFramePr>
        <p:xfrm>
          <a:off x="2514600" y="2382253"/>
          <a:ext cx="7375357" cy="2386831"/>
        </p:xfrm>
        <a:graphic>
          <a:graphicData uri="http://schemas.openxmlformats.org/drawingml/2006/table">
            <a:tbl>
              <a:tblPr firstRow="1" firstCol="1" bandRow="1"/>
              <a:tblGrid>
                <a:gridCol w="1600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5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Cursos</a:t>
                      </a: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Número de Estudiantes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Estudiantes Promovidos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Promoción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4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148" y="617789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7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76655"/>
          </a:xfrm>
        </p:spPr>
        <p:txBody>
          <a:bodyPr>
            <a:normAutofit/>
          </a:bodyPr>
          <a:lstStyle/>
          <a:p>
            <a:r>
              <a:rPr lang="es-CL" dirty="0"/>
              <a:t>RESULTADOS DÍA CIERRE:</a:t>
            </a:r>
            <a:br>
              <a:rPr lang="es-CL" dirty="0"/>
            </a:br>
            <a:br>
              <a:rPr lang="es-CL" dirty="0"/>
            </a:br>
            <a:r>
              <a:rPr lang="es-CL" dirty="0"/>
              <a:t>EDUCACIÓN BÁSICA</a:t>
            </a:r>
            <a:br>
              <a:rPr lang="es-CL" dirty="0"/>
            </a:br>
            <a:r>
              <a:rPr lang="es-CL" dirty="0"/>
              <a:t>2024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917" y="641098"/>
            <a:ext cx="972274" cy="1089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44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EVALUACIONES DÍA: LECTURA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347" y="2490536"/>
            <a:ext cx="8989783" cy="23581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46823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01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PROGRESO EN LOS APRENDIZAJES:</a:t>
            </a:r>
            <a:br>
              <a:rPr lang="es-CL" dirty="0"/>
            </a:br>
            <a:r>
              <a:rPr lang="es-CL" dirty="0"/>
              <a:t>Lectura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8" y="1801091"/>
            <a:ext cx="9310254" cy="415636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763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EVALUACIONES DÍA: </a:t>
            </a:r>
            <a:br>
              <a:rPr lang="es-CL" dirty="0"/>
            </a:br>
            <a:r>
              <a:rPr lang="es-CL" dirty="0"/>
              <a:t>MATEMÁTICA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509" y="2406316"/>
            <a:ext cx="8451486" cy="21493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26" y="418473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09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PROGRESO EN LOS APRENDIZAJES: Matemática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27" y="1676399"/>
            <a:ext cx="9573491" cy="428105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0546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DIA:</a:t>
            </a:r>
            <a:br>
              <a:rPr lang="es-CL" dirty="0"/>
            </a:br>
            <a:r>
              <a:rPr lang="es-CL" dirty="0"/>
              <a:t>Reactivación de Lectura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873" y="1694496"/>
            <a:ext cx="9998242" cy="4443663"/>
          </a:xfrm>
          <a:prstGeom prst="rect">
            <a:avLst/>
          </a:prstGeom>
        </p:spPr>
      </p:pic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96" y="472133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79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76655"/>
          </a:xfrm>
        </p:spPr>
        <p:txBody>
          <a:bodyPr>
            <a:normAutofit/>
          </a:bodyPr>
          <a:lstStyle/>
          <a:p>
            <a:r>
              <a:rPr lang="es-CL" dirty="0"/>
              <a:t>RESULTADOS SIMCE:</a:t>
            </a:r>
            <a:br>
              <a:rPr lang="es-CL" dirty="0"/>
            </a:br>
            <a:br>
              <a:rPr lang="es-CL" dirty="0"/>
            </a:br>
            <a:r>
              <a:rPr lang="es-CL" dirty="0"/>
              <a:t>CUARTOS BÁSICOS</a:t>
            </a:r>
            <a:br>
              <a:rPr lang="es-CL" dirty="0"/>
            </a:br>
            <a:r>
              <a:rPr lang="es-CL" dirty="0"/>
              <a:t>2024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917" y="641099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52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456" t="6081" r="4911" b="12162"/>
          <a:stretch/>
        </p:blipFill>
        <p:spPr>
          <a:xfrm>
            <a:off x="3453614" y="136525"/>
            <a:ext cx="7943559" cy="3312942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7" name="Marcador de contenido 4"/>
          <p:cNvPicPr>
            <a:picLocks/>
          </p:cNvPicPr>
          <p:nvPr/>
        </p:nvPicPr>
        <p:blipFill rotWithShape="1">
          <a:blip r:embed="rId3"/>
          <a:srcRect l="1926" t="4464" r="2802" b="3572"/>
          <a:stretch/>
        </p:blipFill>
        <p:spPr>
          <a:xfrm>
            <a:off x="660443" y="3449467"/>
            <a:ext cx="7943558" cy="30503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9FCC36-5E1F-49E2-9113-F98339F85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43" y="262546"/>
            <a:ext cx="1041748" cy="12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6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50EA7B-0BEC-649C-CDB8-7D70796E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s-CL" sz="4000" dirty="0">
                <a:solidFill>
                  <a:srgbClr val="FFFFFF"/>
                </a:solidFill>
              </a:rPr>
              <a:t>BIENVENIDA DEL CONSEJO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ADF6E-86E4-49B0-C760-1C3D5643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CL" sz="2000" dirty="0"/>
          </a:p>
          <a:p>
            <a:r>
              <a:rPr lang="es-CL" sz="2000" dirty="0"/>
              <a:t>Estamento Estudiantes </a:t>
            </a:r>
          </a:p>
          <a:p>
            <a:r>
              <a:rPr lang="es-CL" sz="2000" dirty="0"/>
              <a:t>Estamento Docentes</a:t>
            </a:r>
          </a:p>
          <a:p>
            <a:r>
              <a:rPr lang="es-CL" sz="2000" dirty="0"/>
              <a:t>Estamento  Apoderados </a:t>
            </a:r>
          </a:p>
          <a:p>
            <a:r>
              <a:rPr lang="es-CL" sz="2000" dirty="0"/>
              <a:t>Estamento Asistentes de la Educación </a:t>
            </a:r>
          </a:p>
          <a:p>
            <a:r>
              <a:rPr lang="es-CL" sz="2000" dirty="0"/>
              <a:t>Dirección del Establecimiento </a:t>
            </a:r>
          </a:p>
          <a:p>
            <a:r>
              <a:rPr lang="es-CL" sz="2000" dirty="0"/>
              <a:t>Representante Sostenedor </a:t>
            </a:r>
          </a:p>
          <a:p>
            <a:pPr marL="0" indent="0">
              <a:buNone/>
            </a:pPr>
            <a:r>
              <a:rPr lang="es-CL" sz="2000" dirty="0"/>
              <a:t>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B06E75-100D-1E08-5331-0C8AE4FC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cuenta pública 2024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464F41-2CB8-4CAB-AED0-D081A2DF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57" y="1275714"/>
            <a:ext cx="1053856" cy="12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Marcador de contenido 4"/>
          <p:cNvPicPr>
            <a:picLocks/>
          </p:cNvPicPr>
          <p:nvPr/>
        </p:nvPicPr>
        <p:blipFill rotWithShape="1">
          <a:blip r:embed="rId2"/>
          <a:srcRect l="1917" t="4546" r="3688" b="12121"/>
          <a:stretch/>
        </p:blipFill>
        <p:spPr>
          <a:xfrm>
            <a:off x="182884" y="3532909"/>
            <a:ext cx="9199418" cy="3214256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3"/>
          <a:srcRect l="1764" t="2877" r="1764" b="6475"/>
          <a:stretch/>
        </p:blipFill>
        <p:spPr>
          <a:xfrm>
            <a:off x="2770908" y="0"/>
            <a:ext cx="9268693" cy="36991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64FD64-42EF-4423-91CB-5F3985714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60" y="471460"/>
            <a:ext cx="830732" cy="10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2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856" y="101889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LECTURA 4° BÁSICO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269" y="1246293"/>
            <a:ext cx="10139181" cy="4928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3B222B-28BA-4348-AF0F-BAAED785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283044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MATEMÁTICA 4° BÁSICO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8" y="1343891"/>
            <a:ext cx="9615055" cy="47798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E79AB1-DE3F-4500-B8AE-EE58A128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640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Estándares de Aprendizaje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Lenguaje y Comunicación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t="10858" r="50203" b="15432"/>
          <a:stretch/>
        </p:blipFill>
        <p:spPr>
          <a:xfrm>
            <a:off x="590405" y="2507673"/>
            <a:ext cx="5505595" cy="3726872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Matemática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8" name="Marcador de contenido 4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2032" t="7233" r="51220" b="17610"/>
          <a:stretch/>
        </p:blipFill>
        <p:spPr>
          <a:xfrm>
            <a:off x="6235787" y="2507674"/>
            <a:ext cx="5429740" cy="36873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AEB11C-6490-41D7-B1D6-C848CB32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63" y="513882"/>
            <a:ext cx="975706" cy="11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76655"/>
          </a:xfrm>
        </p:spPr>
        <p:txBody>
          <a:bodyPr>
            <a:normAutofit/>
          </a:bodyPr>
          <a:lstStyle/>
          <a:p>
            <a:r>
              <a:rPr lang="es-CL" dirty="0"/>
              <a:t>RESULTADOS SIMCE:</a:t>
            </a:r>
            <a:br>
              <a:rPr lang="es-CL" dirty="0"/>
            </a:br>
            <a:br>
              <a:rPr lang="es-CL" dirty="0"/>
            </a:br>
            <a:r>
              <a:rPr lang="es-CL" dirty="0"/>
              <a:t>SEXTOS BÁSICOS</a:t>
            </a:r>
            <a:br>
              <a:rPr lang="es-CL" dirty="0"/>
            </a:br>
            <a:r>
              <a:rPr lang="es-CL" dirty="0"/>
              <a:t>2024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917" y="641099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95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t="15101"/>
          <a:stretch/>
        </p:blipFill>
        <p:spPr>
          <a:xfrm>
            <a:off x="2658794" y="85149"/>
            <a:ext cx="9324109" cy="3505199"/>
          </a:xfrm>
          <a:prstGeom prst="rect">
            <a:avLst/>
          </a:prstGeom>
        </p:spPr>
      </p:pic>
      <p:pic>
        <p:nvPicPr>
          <p:cNvPr id="6" name="Marcador de contenido 4"/>
          <p:cNvPicPr>
            <a:picLocks/>
          </p:cNvPicPr>
          <p:nvPr/>
        </p:nvPicPr>
        <p:blipFill rotWithShape="1">
          <a:blip r:embed="rId3"/>
          <a:srcRect l="2707" b="22156"/>
          <a:stretch/>
        </p:blipFill>
        <p:spPr>
          <a:xfrm>
            <a:off x="209097" y="3590348"/>
            <a:ext cx="8201891" cy="31311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EC4E591-1180-4747-B056-80A96FFF8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6" y="277205"/>
            <a:ext cx="875370" cy="10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t="10978" r="2112" b="9291"/>
          <a:stretch/>
        </p:blipFill>
        <p:spPr>
          <a:xfrm>
            <a:off x="3202499" y="0"/>
            <a:ext cx="8989501" cy="3685309"/>
          </a:xfrm>
          <a:prstGeom prst="rect">
            <a:avLst/>
          </a:prstGeom>
        </p:spPr>
      </p:pic>
      <p:pic>
        <p:nvPicPr>
          <p:cNvPr id="6" name="Marcador de contenido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r="4161" b="11599"/>
          <a:stretch/>
        </p:blipFill>
        <p:spPr>
          <a:xfrm>
            <a:off x="0" y="3699163"/>
            <a:ext cx="8617525" cy="31588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1847FEB-F06C-4B02-858F-7C1CBE225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92" y="401101"/>
            <a:ext cx="822150" cy="9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6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LECTURA 6° BÁSICO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t="15672"/>
          <a:stretch/>
        </p:blipFill>
        <p:spPr>
          <a:xfrm>
            <a:off x="699154" y="1468582"/>
            <a:ext cx="10786263" cy="44750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CCDF25-7EA9-46C2-9CD3-AAAA2E943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2125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MATEMÁTICA 6TO BÁSICO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28" t="11535" r="13481" b="35610"/>
          <a:stretch/>
        </p:blipFill>
        <p:spPr>
          <a:xfrm>
            <a:off x="410129" y="1648691"/>
            <a:ext cx="11083968" cy="4239491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C92B85-C8A0-47FE-98CF-4579C727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3" y="365125"/>
            <a:ext cx="976152" cy="11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CAA8A3-FE8E-F30A-AAC3-A1CD62EF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DE MEJORAMIENTO EDUCATIVO (PME)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4A66B8FB-8E85-5556-AE50-E237DDF60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2A799E-5859-0B28-804F-106AFE00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131479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cortes blancos y uno azul de efecto dominó">
            <a:extLst>
              <a:ext uri="{FF2B5EF4-FFF2-40B4-BE49-F238E27FC236}">
                <a16:creationId xmlns:a16="http://schemas.microsoft.com/office/drawing/2014/main" id="{8EE9DD7B-0750-0AF1-7AC9-6A54426D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318354-2B46-3A85-011F-AB8D2BE6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CL" sz="4000" noProof="0" dirty="0">
                <a:solidFill>
                  <a:srgbClr val="FFFFFF"/>
                </a:solidFill>
              </a:rPr>
              <a:t>Rendición de recursos (SEP, PIE,AAEE</a:t>
            </a:r>
            <a:r>
              <a:rPr lang="en-US" sz="4000" dirty="0">
                <a:solidFill>
                  <a:srgbClr val="FFFFFF"/>
                </a:solidFill>
              </a:rPr>
              <a:t>)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883729-D640-EDBD-8DC2-CFF1D871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1202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041" y="-105250"/>
            <a:ext cx="9432759" cy="1070811"/>
          </a:xfrm>
        </p:spPr>
        <p:txBody>
          <a:bodyPr>
            <a:normAutofit/>
          </a:bodyPr>
          <a:lstStyle/>
          <a:p>
            <a:r>
              <a:rPr lang="es-CL" dirty="0"/>
              <a:t>Evaluación: Gestión Pedagógica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4" y="1507448"/>
            <a:ext cx="11560469" cy="48489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567536" y="795281"/>
            <a:ext cx="1113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Fortalecer la instalación de procesos pedagógicos que promueva la evaluación formativa en el contexto de aprendizajes integrales con enfoque de género.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0E4AA5-CDC2-4006-976F-A634B862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93" y="209391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6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726" y="450631"/>
            <a:ext cx="10114547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Evaluación: Liderazgo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21" y="2053159"/>
            <a:ext cx="11032958" cy="3896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671761" y="1203367"/>
            <a:ext cx="1103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Implementar un sistema de buenas prácticas docentes a través del acompañamiento al aula y la retroalimentación efectiva, propiciando el desarrollo profesional para la reactivación de los aprendizajes.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16BA3C-4A7C-4316-A714-62A6DBD3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3" y="240116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24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4097" y="924137"/>
            <a:ext cx="9765632" cy="440991"/>
          </a:xfrm>
        </p:spPr>
        <p:txBody>
          <a:bodyPr>
            <a:normAutofit fontScale="90000"/>
          </a:bodyPr>
          <a:lstStyle/>
          <a:p>
            <a:r>
              <a:rPr lang="es-CL" dirty="0"/>
              <a:t>Evaluación: Liderazgo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231" y="3043898"/>
            <a:ext cx="10972801" cy="1914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469231" y="1646238"/>
            <a:ext cx="1109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Fortalecer las trayectorias educativas resguardando el traspaso de educación inicial al primer sub ciclo de enseñanza básica, propiciando estrategias de articulación y colaborativas que promuevan el desarrollo de habilidades y adaptación de los y las estudiantes al siguiente nivel.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AD3C49-1D41-43C2-B60A-AE620DFD5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8" y="513981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6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232" y="636356"/>
            <a:ext cx="10198768" cy="717717"/>
          </a:xfrm>
        </p:spPr>
        <p:txBody>
          <a:bodyPr>
            <a:normAutofit/>
          </a:bodyPr>
          <a:lstStyle/>
          <a:p>
            <a:r>
              <a:rPr lang="es-CL" dirty="0"/>
              <a:t>Evaluación: Convivencia Escolar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5875" y="1631072"/>
            <a:ext cx="1109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Fortalecer un clima de bienestar y buen trato, potenciando los indicadores de Desarrollo Personal y social para el desarrollo integral de los y las estudiantes.</a:t>
            </a:r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39" y="2554402"/>
            <a:ext cx="11427059" cy="325107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7FEB66-4BD1-453B-BD8F-52DC12C71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7" y="509361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3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5170" y="497498"/>
            <a:ext cx="10653847" cy="513180"/>
          </a:xfrm>
        </p:spPr>
        <p:txBody>
          <a:bodyPr>
            <a:normAutofit fontScale="90000"/>
          </a:bodyPr>
          <a:lstStyle/>
          <a:p>
            <a:r>
              <a:rPr lang="es-CL" dirty="0"/>
              <a:t>Evaluación: Gestión de Recursos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42" y="2005012"/>
            <a:ext cx="11393905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722266" y="1108789"/>
            <a:ext cx="1123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Gestionar el uso eficiente de recursos humanos y financieros, incorporando redes de apoyo de acuerdo a las necesidades del establecimiento para avanzar en la mejora del proceso educativo.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2725A0-26F7-4854-B98A-9C198A17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6" y="174696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6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órmulas matemáticas complejas en una pizarra">
            <a:extLst>
              <a:ext uri="{FF2B5EF4-FFF2-40B4-BE49-F238E27FC236}">
                <a16:creationId xmlns:a16="http://schemas.microsoft.com/office/drawing/2014/main" id="{0FC01E53-5100-80AF-E14D-FE0C7B90D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66" r="-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0C659B-7AF9-3790-5938-68772347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2950387"/>
            <a:ext cx="357447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CL" sz="4000" noProof="0" dirty="0">
                <a:solidFill>
                  <a:srgbClr val="FFFFFF"/>
                </a:solidFill>
              </a:rPr>
              <a:t>Convivencia Educativa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C78981-D3F7-77F3-8A2F-4AAF7092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1730375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Implementación</a:t>
            </a:r>
            <a:br>
              <a:rPr lang="es-CL" dirty="0"/>
            </a:br>
            <a:r>
              <a:rPr lang="es-CL" dirty="0"/>
              <a:t>de las</a:t>
            </a:r>
            <a:br>
              <a:rPr lang="es-CL" dirty="0"/>
            </a:br>
            <a:r>
              <a:rPr lang="es-CL" dirty="0"/>
              <a:t>Principales</a:t>
            </a:r>
            <a:br>
              <a:rPr lang="es-CL" dirty="0"/>
            </a:br>
            <a:r>
              <a:rPr lang="es-CL" dirty="0"/>
              <a:t>Actividades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Convivencia</a:t>
            </a:r>
            <a:br>
              <a:rPr lang="es-CL" dirty="0"/>
            </a:br>
            <a:r>
              <a:rPr lang="es-CL" dirty="0"/>
              <a:t>Educativa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6812"/>
              </p:ext>
            </p:extLst>
          </p:nvPr>
        </p:nvGraphicFramePr>
        <p:xfrm>
          <a:off x="5775158" y="666959"/>
          <a:ext cx="5390147" cy="5132468"/>
        </p:xfrm>
        <a:graphic>
          <a:graphicData uri="http://schemas.openxmlformats.org/drawingml/2006/table">
            <a:tbl>
              <a:tblPr firstRow="1" firstCol="1" bandRow="1"/>
              <a:tblGrid>
                <a:gridCol w="333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ACTIVIDAD/ACCIÓN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NIVEL DE IMPLEMENTACIÓN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1.- Actualización RICE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2.- Socialización RICE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3.- Socialización Protocolo violencia de género e ideación suicida.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4.- Activación de diversos Protocolos de actuación y  aplicación del debido proceso.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5.- Difusión de Informativos por Redes Sociales para las familias y comunidad con información de actividades pedagógicas e institucionales.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6.- Participación de Programas Externos (JUNAEB, PAE Y PESE, Elige vida sana y HPV)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7.- Abordaje de estrategias para casos específicos en relación a estrategias de aprendizaje, disciplina y neurodiversidad.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8.- Charlas Vocacionales y visitas a Establecimientos de Educación Media de la Comuna.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9.- Acompañamiento Salidas Educativas, vinculación con el medio CHV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10.- Día de la Convivencia Escolar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1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11.- Abordaje de Casos en relación a debidos procesos, desregulaciones y derivaciones a Duplas y redes externas.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12.- Abordaje de Casos Problemas entre Funcionarios.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Casos emergentes</a:t>
                      </a:r>
                    </a:p>
                  </a:txBody>
                  <a:tcPr marL="51707" marR="51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959" y="365125"/>
            <a:ext cx="899961" cy="114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468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presentación en 3D de piezas de juego atadas con una cuerda">
            <a:extLst>
              <a:ext uri="{FF2B5EF4-FFF2-40B4-BE49-F238E27FC236}">
                <a16:creationId xmlns:a16="http://schemas.microsoft.com/office/drawing/2014/main" id="{EE86CA1C-8996-1D33-FB77-A25E139E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1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445038-7135-5F37-BCC9-79FD7E27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CL" sz="4000" noProof="0" dirty="0">
                <a:solidFill>
                  <a:srgbClr val="FFFFFF"/>
                </a:solidFill>
              </a:rPr>
              <a:t>Programa de Inclusión Escolar (PIE)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39752-053E-45F0-D73A-AF5F8903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216322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670" y="576775"/>
            <a:ext cx="10058401" cy="837186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Estrategias desarrolladas para mejorar los resultados de aprendizaje: avances y dificultades</a:t>
            </a:r>
            <a:endParaRPr lang="es-CL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52" y="1498183"/>
            <a:ext cx="10876547" cy="49423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03731E-01AD-4837-8BFF-DE84C3A06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6" y="417429"/>
            <a:ext cx="79864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70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2CE12D-FC5B-3448-9B51-07FF14FB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03" y="1201002"/>
            <a:ext cx="7208197" cy="2779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Doble Jornada Escolar/ Talleres/ </a:t>
            </a:r>
            <a:r>
              <a:rPr lang="es-CL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Extensión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L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Educativa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C796AB-2A1F-2ED0-27A8-27AA3260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358984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030" y="425283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INGRESOS/EGRESOS POR TIPO DE SUBVENCIÓN 2024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030" y="2364372"/>
            <a:ext cx="9207570" cy="2951555"/>
          </a:xfrm>
          <a:prstGeom prst="rect">
            <a:avLst/>
          </a:prstGeom>
        </p:spPr>
      </p:pic>
      <p:pic>
        <p:nvPicPr>
          <p:cNvPr id="6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43" y="425283"/>
            <a:ext cx="794083" cy="96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791" y="5929453"/>
            <a:ext cx="202404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1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397869" y="371584"/>
            <a:ext cx="91746" cy="917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68740" y="371584"/>
            <a:ext cx="91746" cy="917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36686" y="371584"/>
            <a:ext cx="91746" cy="917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21238" y="5527885"/>
            <a:ext cx="70762" cy="644315"/>
            <a:chOff x="0" y="0"/>
            <a:chExt cx="626900" cy="57081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6900" cy="5708159"/>
            </a:xfrm>
            <a:custGeom>
              <a:avLst/>
              <a:gdLst/>
              <a:ahLst/>
              <a:cxnLst/>
              <a:rect l="l" t="t" r="r" b="b"/>
              <a:pathLst>
                <a:path w="626900" h="5708159">
                  <a:moveTo>
                    <a:pt x="0" y="0"/>
                  </a:moveTo>
                  <a:lnTo>
                    <a:pt x="626900" y="0"/>
                  </a:lnTo>
                  <a:lnTo>
                    <a:pt x="626900" y="5708159"/>
                  </a:lnTo>
                  <a:lnTo>
                    <a:pt x="0" y="5708159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26900" cy="57557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8680" y="1682605"/>
            <a:ext cx="1937898" cy="193789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6880" b="-26615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3348502" y="1682605"/>
            <a:ext cx="1937898" cy="1937890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747" b="-16747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6298325" y="1491110"/>
            <a:ext cx="1937898" cy="1937890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6747" b="-1674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8960250" y="1491110"/>
            <a:ext cx="1937898" cy="1937890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3440" b="-33036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2099628" y="1040260"/>
            <a:ext cx="7744257" cy="31750"/>
            <a:chOff x="0" y="0"/>
            <a:chExt cx="3059460" cy="125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059460" cy="12543"/>
            </a:xfrm>
            <a:custGeom>
              <a:avLst/>
              <a:gdLst/>
              <a:ahLst/>
              <a:cxnLst/>
              <a:rect l="l" t="t" r="r" b="b"/>
              <a:pathLst>
                <a:path w="3059460" h="12543">
                  <a:moveTo>
                    <a:pt x="6272" y="0"/>
                  </a:moveTo>
                  <a:lnTo>
                    <a:pt x="3053188" y="0"/>
                  </a:lnTo>
                  <a:cubicBezTo>
                    <a:pt x="3054852" y="0"/>
                    <a:pt x="3056447" y="661"/>
                    <a:pt x="3057623" y="1837"/>
                  </a:cubicBezTo>
                  <a:cubicBezTo>
                    <a:pt x="3058799" y="3013"/>
                    <a:pt x="3059460" y="4608"/>
                    <a:pt x="3059460" y="6272"/>
                  </a:cubicBezTo>
                  <a:lnTo>
                    <a:pt x="3059460" y="6272"/>
                  </a:lnTo>
                  <a:cubicBezTo>
                    <a:pt x="3059460" y="7935"/>
                    <a:pt x="3058799" y="9530"/>
                    <a:pt x="3057623" y="10706"/>
                  </a:cubicBezTo>
                  <a:cubicBezTo>
                    <a:pt x="3056447" y="11882"/>
                    <a:pt x="3054852" y="12543"/>
                    <a:pt x="3053188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059460" cy="60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389222" y="285502"/>
            <a:ext cx="978407" cy="1189891"/>
          </a:xfrm>
          <a:custGeom>
            <a:avLst/>
            <a:gdLst/>
            <a:ahLst/>
            <a:cxnLst/>
            <a:rect l="l" t="t" r="r" b="b"/>
            <a:pathLst>
              <a:path w="1467610" h="1784836">
                <a:moveTo>
                  <a:pt x="0" y="0"/>
                </a:moveTo>
                <a:lnTo>
                  <a:pt x="1467609" y="0"/>
                </a:lnTo>
                <a:lnTo>
                  <a:pt x="1467609" y="1784836"/>
                </a:lnTo>
                <a:lnTo>
                  <a:pt x="0" y="1784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413654" y="4287543"/>
            <a:ext cx="1937898" cy="1937890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16747" b="-16747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3348502" y="4234310"/>
            <a:ext cx="1937898" cy="1937890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6666" b="-16666"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6298325" y="4264048"/>
            <a:ext cx="1937898" cy="1937890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6747" r="-16747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9234036" y="4264048"/>
            <a:ext cx="1937898" cy="1937890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16747" b="-16747"/>
              </a:stretch>
            </a:blipFill>
          </p:spPr>
        </p:sp>
      </p:grpSp>
      <p:sp>
        <p:nvSpPr>
          <p:cNvPr id="36" name="TextBox 36"/>
          <p:cNvSpPr txBox="1"/>
          <p:nvPr/>
        </p:nvSpPr>
        <p:spPr>
          <a:xfrm>
            <a:off x="512897" y="3821453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Danza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462720" y="3821453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Música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57784" y="3715408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Deportivos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34036" y="3715408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Matemática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38012" y="361729"/>
            <a:ext cx="8867489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946"/>
              </a:lnSpc>
              <a:spcBef>
                <a:spcPct val="0"/>
              </a:spcBef>
            </a:pPr>
            <a:r>
              <a:rPr lang="en-US" sz="353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TALERES EXTRA- PROGRAMÁTICOS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75947" y="6306078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72257" y="6306078"/>
            <a:ext cx="2690389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Reactivación de Aprendizaje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096000" y="6306078"/>
            <a:ext cx="247371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Escritura Creativa (UDP)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188805" y="6412124"/>
            <a:ext cx="2547881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Natación  (UCENTRAL)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77666">
            <a:off x="5511018" y="3532900"/>
            <a:ext cx="7834127" cy="6367009"/>
          </a:xfrm>
          <a:custGeom>
            <a:avLst/>
            <a:gdLst/>
            <a:ahLst/>
            <a:cxnLst/>
            <a:rect l="l" t="t" r="r" b="b"/>
            <a:pathLst>
              <a:path w="11751190" h="9550513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941020">
            <a:off x="-416585" y="-801162"/>
            <a:ext cx="7834127" cy="6367009"/>
          </a:xfrm>
          <a:custGeom>
            <a:avLst/>
            <a:gdLst/>
            <a:ahLst/>
            <a:cxnLst/>
            <a:rect l="l" t="t" r="r" b="b"/>
            <a:pathLst>
              <a:path w="11751190" h="9550513">
                <a:moveTo>
                  <a:pt x="0" y="0"/>
                </a:moveTo>
                <a:lnTo>
                  <a:pt x="11751190" y="0"/>
                </a:lnTo>
                <a:lnTo>
                  <a:pt x="11751190" y="9550513"/>
                </a:lnTo>
                <a:lnTo>
                  <a:pt x="0" y="955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97869" y="371584"/>
            <a:ext cx="91746" cy="917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68740" y="371584"/>
            <a:ext cx="91746" cy="917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36686" y="371584"/>
            <a:ext cx="91746" cy="9174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21238" y="5527885"/>
            <a:ext cx="70762" cy="644315"/>
            <a:chOff x="0" y="0"/>
            <a:chExt cx="626900" cy="57081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6900" cy="5708159"/>
            </a:xfrm>
            <a:custGeom>
              <a:avLst/>
              <a:gdLst/>
              <a:ahLst/>
              <a:cxnLst/>
              <a:rect l="l" t="t" r="r" b="b"/>
              <a:pathLst>
                <a:path w="626900" h="5708159">
                  <a:moveTo>
                    <a:pt x="0" y="0"/>
                  </a:moveTo>
                  <a:lnTo>
                    <a:pt x="626900" y="0"/>
                  </a:lnTo>
                  <a:lnTo>
                    <a:pt x="626900" y="5708159"/>
                  </a:lnTo>
                  <a:lnTo>
                    <a:pt x="0" y="5708159"/>
                  </a:ln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26900" cy="57557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644" y="1974713"/>
            <a:ext cx="2878689" cy="2878677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996" r="-38996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3141398" y="1838316"/>
            <a:ext cx="2798608" cy="2798597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6747" r="-16747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5971756" y="1812916"/>
            <a:ext cx="2889418" cy="2889406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12041" b="-65953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8988174" y="1708246"/>
            <a:ext cx="2967257" cy="2967245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2099628" y="1040260"/>
            <a:ext cx="7744257" cy="31750"/>
            <a:chOff x="0" y="0"/>
            <a:chExt cx="3059460" cy="125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059460" cy="12543"/>
            </a:xfrm>
            <a:custGeom>
              <a:avLst/>
              <a:gdLst/>
              <a:ahLst/>
              <a:cxnLst/>
              <a:rect l="l" t="t" r="r" b="b"/>
              <a:pathLst>
                <a:path w="3059460" h="12543">
                  <a:moveTo>
                    <a:pt x="6272" y="0"/>
                  </a:moveTo>
                  <a:lnTo>
                    <a:pt x="3053188" y="0"/>
                  </a:lnTo>
                  <a:cubicBezTo>
                    <a:pt x="3054852" y="0"/>
                    <a:pt x="3056447" y="661"/>
                    <a:pt x="3057623" y="1837"/>
                  </a:cubicBezTo>
                  <a:cubicBezTo>
                    <a:pt x="3058799" y="3013"/>
                    <a:pt x="3059460" y="4608"/>
                    <a:pt x="3059460" y="6272"/>
                  </a:cubicBezTo>
                  <a:lnTo>
                    <a:pt x="3059460" y="6272"/>
                  </a:lnTo>
                  <a:cubicBezTo>
                    <a:pt x="3059460" y="7935"/>
                    <a:pt x="3058799" y="9530"/>
                    <a:pt x="3057623" y="10706"/>
                  </a:cubicBezTo>
                  <a:cubicBezTo>
                    <a:pt x="3056447" y="11882"/>
                    <a:pt x="3054852" y="12543"/>
                    <a:pt x="3053188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4ADED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059460" cy="60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389222" y="285502"/>
            <a:ext cx="978407" cy="1189891"/>
          </a:xfrm>
          <a:custGeom>
            <a:avLst/>
            <a:gdLst/>
            <a:ahLst/>
            <a:cxnLst/>
            <a:rect l="l" t="t" r="r" b="b"/>
            <a:pathLst>
              <a:path w="1467610" h="1784836">
                <a:moveTo>
                  <a:pt x="0" y="0"/>
                </a:moveTo>
                <a:lnTo>
                  <a:pt x="1467609" y="0"/>
                </a:lnTo>
                <a:lnTo>
                  <a:pt x="1467609" y="1784836"/>
                </a:lnTo>
                <a:lnTo>
                  <a:pt x="0" y="17848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13307" y="5146636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s-CL" sz="1399" b="1" dirty="0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Noticias</a:t>
            </a:r>
            <a:r>
              <a:rPr lang="en-US" sz="1399" b="1" dirty="0">
                <a:solidFill>
                  <a:srgbClr val="EDEFF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Debate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82147" y="5152625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s-CL" sz="1399" b="1" dirty="0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Huerto</a:t>
            </a:r>
            <a:r>
              <a:rPr lang="en-US" sz="1399" b="1" dirty="0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Natural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04625" y="5146635"/>
            <a:ext cx="182368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 dirty="0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Podcast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74189" y="5146634"/>
            <a:ext cx="1823680" cy="4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59"/>
              </a:lnSpc>
              <a:spcBef>
                <a:spcPct val="0"/>
              </a:spcBef>
            </a:pPr>
            <a:r>
              <a:rPr lang="en-US" sz="1399" b="1" dirty="0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Centro </a:t>
            </a:r>
            <a:r>
              <a:rPr lang="es-CL" sz="1399" b="1" dirty="0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 Estudiantes</a:t>
            </a:r>
            <a:r>
              <a:rPr lang="en-US" sz="1399" b="1" dirty="0">
                <a:solidFill>
                  <a:srgbClr val="D8D9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8012" y="361729"/>
            <a:ext cx="8867489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946"/>
              </a:lnSpc>
              <a:spcBef>
                <a:spcPct val="0"/>
              </a:spcBef>
            </a:pPr>
            <a:r>
              <a:rPr lang="en-US" sz="353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TALERES EXTRA- PROGRAMÁTICOS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9C995B-2BB0-5D8D-18BB-C01CD1F7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4800" noProof="0" dirty="0">
                <a:solidFill>
                  <a:srgbClr val="FFFFFF"/>
                </a:solidFill>
              </a:rPr>
              <a:t>Ejecución de proyectos y m</a:t>
            </a:r>
            <a:r>
              <a:rPr lang="es-CL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ejora en infraestructura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EE61DF-D380-1ACA-E59E-9A02E4DB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2728164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2970" y="14068"/>
            <a:ext cx="10804357" cy="794084"/>
          </a:xfrm>
        </p:spPr>
        <p:txBody>
          <a:bodyPr>
            <a:normAutofit/>
          </a:bodyPr>
          <a:lstStyle/>
          <a:p>
            <a:r>
              <a:rPr lang="es-CL" dirty="0"/>
              <a:t> Infraestructura Desafíos 2025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221" y="794084"/>
            <a:ext cx="12107779" cy="556226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Proyecto  urgencia de</a:t>
            </a:r>
          </a:p>
          <a:p>
            <a:pPr marL="0" indent="0">
              <a:buNone/>
            </a:pPr>
            <a:r>
              <a:rPr lang="es-CL" dirty="0"/>
              <a:t>  conservación: Escuela </a:t>
            </a:r>
          </a:p>
          <a:p>
            <a:pPr marL="0" indent="0">
              <a:buNone/>
            </a:pPr>
            <a:r>
              <a:rPr lang="es-CL" dirty="0"/>
              <a:t>  Provincia de Chiloé</a:t>
            </a:r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/>
              <a:t>Pintura salas y pasillo del edificio antiguo.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/>
              <a:t>Cambio de piso en salas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/>
              <a:t>Cobertizo entrada 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50" y="1142999"/>
            <a:ext cx="6215825" cy="33445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0CAB5A-C092-4C53-A1AD-93337E0D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99" y="256185"/>
            <a:ext cx="927693" cy="11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9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AF5689-AABE-F1DC-8AAB-F840BEB6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997" y="0"/>
            <a:ext cx="5943600" cy="15047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4800" dirty="0">
                <a:solidFill>
                  <a:srgbClr val="FFFFFF"/>
                </a:solidFill>
              </a:rPr>
              <a:t>A</a:t>
            </a:r>
            <a:r>
              <a:rPr lang="es-CL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2D35AC-CF71-D5D9-2899-1201669D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cuenta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pública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2024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C6E96B0-C5F2-44C0-B987-EF546206214B}"/>
              </a:ext>
            </a:extLst>
          </p:cNvPr>
          <p:cNvSpPr/>
          <p:nvPr/>
        </p:nvSpPr>
        <p:spPr>
          <a:xfrm rot="5400000">
            <a:off x="7608606" y="3417022"/>
            <a:ext cx="1645920" cy="48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344736-A425-43B4-9418-AFAD3E9201DA}"/>
              </a:ext>
            </a:extLst>
          </p:cNvPr>
          <p:cNvSpPr txBox="1"/>
          <p:nvPr/>
        </p:nvSpPr>
        <p:spPr>
          <a:xfrm>
            <a:off x="6769451" y="17991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24F41B-310A-469C-91AF-C85D85FF9E1D}"/>
              </a:ext>
            </a:extLst>
          </p:cNvPr>
          <p:cNvSpPr txBox="1"/>
          <p:nvPr/>
        </p:nvSpPr>
        <p:spPr>
          <a:xfrm>
            <a:off x="7605465" y="23982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BE2E537-3DEE-4CAC-BCDE-AE3D6D06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86" y="1842745"/>
            <a:ext cx="3581400" cy="347662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F40DE00-25BD-4284-B33A-427B416205CF}"/>
              </a:ext>
            </a:extLst>
          </p:cNvPr>
          <p:cNvSpPr txBox="1"/>
          <p:nvPr/>
        </p:nvSpPr>
        <p:spPr>
          <a:xfrm>
            <a:off x="2124341" y="5916993"/>
            <a:ext cx="758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Escaneando el código QR podrá acceder a documentos oficiales</a:t>
            </a:r>
            <a:endParaRPr lang="es-C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241" y="365125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Administración Delegada 2024 </a:t>
            </a:r>
          </a:p>
        </p:txBody>
      </p:sp>
      <p:pic>
        <p:nvPicPr>
          <p:cNvPr id="6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5335"/>
            <a:ext cx="794083" cy="96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76" y="6092990"/>
            <a:ext cx="2024047" cy="323116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2111371"/>
            <a:ext cx="10618707" cy="35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6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9DB810-015D-E286-98F0-221513AA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Matricula y asistencia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rca de verificación">
            <a:extLst>
              <a:ext uri="{FF2B5EF4-FFF2-40B4-BE49-F238E27FC236}">
                <a16:creationId xmlns:a16="http://schemas.microsoft.com/office/drawing/2014/main" id="{19D11E71-C82B-8A73-3ECB-39A305F53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FB4942-56EE-693A-2416-B9CEB3E9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10203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Matrícula 2024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cuenta pública 2024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45415"/>
              </p:ext>
            </p:extLst>
          </p:nvPr>
        </p:nvGraphicFramePr>
        <p:xfrm>
          <a:off x="2574758" y="2021305"/>
          <a:ext cx="6617369" cy="3529584"/>
        </p:xfrm>
        <a:graphic>
          <a:graphicData uri="http://schemas.openxmlformats.org/drawingml/2006/table">
            <a:tbl>
              <a:tblPr firstRow="1" firstCol="1" bandRow="1"/>
              <a:tblGrid>
                <a:gridCol w="261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Niveles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Matrícula al 30 de Junio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Matrícula al 30 de Diciembre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Parvularia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Básica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Escuela Provincia de Chiloé D-45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546643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96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3810" y="365126"/>
            <a:ext cx="9139989" cy="1993064"/>
          </a:xfrm>
        </p:spPr>
        <p:txBody>
          <a:bodyPr>
            <a:normAutofit/>
          </a:bodyPr>
          <a:lstStyle/>
          <a:p>
            <a:r>
              <a:rPr lang="es-CL" dirty="0"/>
              <a:t>Porcentaje de Asistencia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41892"/>
              </p:ext>
            </p:extLst>
          </p:nvPr>
        </p:nvGraphicFramePr>
        <p:xfrm>
          <a:off x="2556710" y="3007895"/>
          <a:ext cx="6936205" cy="2378475"/>
        </p:xfrm>
        <a:graphic>
          <a:graphicData uri="http://schemas.openxmlformats.org/drawingml/2006/table">
            <a:tbl>
              <a:tblPr firstRow="1" firstCol="1" bandRow="1"/>
              <a:tblGrid>
                <a:gridCol w="206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Cursos</a:t>
                      </a: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NT1 a 8°Básico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1° Semestre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Semestre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Escuela Provincia de Chiloé D-45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85,6%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83,4%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Google Shape;62;p14" descr="https://lh7-us.googleusercontent.com/9R9q-vP-t6DNUZ0itWiYtHwevwBz_Ud1n4E3kxNLGvZnHJD_H7XjS5jy9mv4Ki85QJUqKi2IvRZ4SZrBjWQkYoMEYK0AeRFhwl8nJItrMbVhwuEPJkXJ5g0KctNj2TPjZ2WCgMmWJ1y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864" y="689978"/>
            <a:ext cx="794083" cy="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16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pic>
        <p:nvPicPr>
          <p:cNvPr id="28" name="Picture 27" descr="Toma trasera de una fila de graduados">
            <a:extLst>
              <a:ext uri="{FF2B5EF4-FFF2-40B4-BE49-F238E27FC236}">
                <a16:creationId xmlns:a16="http://schemas.microsoft.com/office/drawing/2014/main" id="{C28EF824-D554-C731-6757-9687006C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4" r="1488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2BB5B5-396C-A2D0-8AD2-13C7BCE1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CL" sz="4000" noProof="0" dirty="0">
                <a:solidFill>
                  <a:srgbClr val="FFFFFF"/>
                </a:solidFill>
              </a:rPr>
              <a:t>Gestión Curricular y resultados académicos  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6D62BE-FD0A-BF96-44DF-22ED4E53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cuenta pública 2024 </a:t>
            </a:r>
          </a:p>
        </p:txBody>
      </p:sp>
    </p:spTree>
    <p:extLst>
      <p:ext uri="{BB962C8B-B14F-4D97-AF65-F5344CB8AC3E}">
        <p14:creationId xmlns:p14="http://schemas.microsoft.com/office/powerpoint/2010/main" val="2082482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862</Words>
  <Application>Microsoft Office PowerPoint</Application>
  <PresentationFormat>Panorámica</PresentationFormat>
  <Paragraphs>213</Paragraphs>
  <Slides>44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Open Sans Bold</vt:lpstr>
      <vt:lpstr>Poppins Bold</vt:lpstr>
      <vt:lpstr>Wingdings</vt:lpstr>
      <vt:lpstr>Tema de Office</vt:lpstr>
      <vt:lpstr>Office Theme</vt:lpstr>
      <vt:lpstr>CUENTA PÚBLICA 2024 </vt:lpstr>
      <vt:lpstr>BIENVENIDA DEL CONSEJO </vt:lpstr>
      <vt:lpstr>Rendición de recursos (SEP, PIE,AAEE) </vt:lpstr>
      <vt:lpstr>INGRESOS/EGRESOS POR TIPO DE SUBVENCIÓN 2024</vt:lpstr>
      <vt:lpstr>Administración Delegada 2024 </vt:lpstr>
      <vt:lpstr>Matricula y asistencia </vt:lpstr>
      <vt:lpstr>Matrícula 2024 </vt:lpstr>
      <vt:lpstr>Porcentaje de Asistencia</vt:lpstr>
      <vt:lpstr>Gestión Curricular y resultados académicos   </vt:lpstr>
      <vt:lpstr> RESULTADOS ACADÉMICOS 2024 Promedios Generales   </vt:lpstr>
      <vt:lpstr> Estudiantes Promovidos </vt:lpstr>
      <vt:lpstr>RESULTADOS DÍA CIERRE:  EDUCACIÓN BÁSICA 2024 </vt:lpstr>
      <vt:lpstr>EVALUACIONES DÍA: LECTURA</vt:lpstr>
      <vt:lpstr>PROGRESO EN LOS APRENDIZAJES: Lectura</vt:lpstr>
      <vt:lpstr>EVALUACIONES DÍA:  MATEMÁTICA</vt:lpstr>
      <vt:lpstr>PROGRESO EN LOS APRENDIZAJES: Matemática</vt:lpstr>
      <vt:lpstr> EVALUACIÓN DIA: Reactivación de Lectura</vt:lpstr>
      <vt:lpstr>RESULTADOS SIMCE:  CUARTOS BÁSICOS 2024 </vt:lpstr>
      <vt:lpstr>Presentación de PowerPoint</vt:lpstr>
      <vt:lpstr>Presentación de PowerPoint</vt:lpstr>
      <vt:lpstr>LECTURA 4° BÁSICO</vt:lpstr>
      <vt:lpstr>MATEMÁTICA 4° BÁSICO</vt:lpstr>
      <vt:lpstr>Estándares de Aprendizaje</vt:lpstr>
      <vt:lpstr>RESULTADOS SIMCE:  SEXTOS BÁSICOS 2024 </vt:lpstr>
      <vt:lpstr>Presentación de PowerPoint</vt:lpstr>
      <vt:lpstr>Presentación de PowerPoint</vt:lpstr>
      <vt:lpstr>LECTURA 6° BÁSICO</vt:lpstr>
      <vt:lpstr>MATEMÁTICA 6TO BÁSICO</vt:lpstr>
      <vt:lpstr>PLAN DE MEJORAMIENTO EDUCATIVO (PME)</vt:lpstr>
      <vt:lpstr>Evaluación: Gestión Pedagógica</vt:lpstr>
      <vt:lpstr>Evaluación: Liderazgo </vt:lpstr>
      <vt:lpstr>Evaluación: Liderazgo</vt:lpstr>
      <vt:lpstr>Evaluación: Convivencia Escolar</vt:lpstr>
      <vt:lpstr>Evaluación: Gestión de Recursos</vt:lpstr>
      <vt:lpstr>Convivencia Educativa </vt:lpstr>
      <vt:lpstr>          Implementación de las Principales Actividades  Convivencia Educativa</vt:lpstr>
      <vt:lpstr>Programa de Inclusión Escolar (PIE)</vt:lpstr>
      <vt:lpstr>Estrategias desarrolladas para mejorar los resultados de aprendizaje: avances y dificultades</vt:lpstr>
      <vt:lpstr>Doble Jornada Escolar/ Talleres/ Extensión Educativa</vt:lpstr>
      <vt:lpstr>Presentación de PowerPoint</vt:lpstr>
      <vt:lpstr>Presentación de PowerPoint</vt:lpstr>
      <vt:lpstr>Ejecución de proyectos y mejora en infraestructura </vt:lpstr>
      <vt:lpstr> Infraestructura Desafíos 2025</vt:lpstr>
      <vt:lpstr>Anexos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PÚBLICA 2024 (formato DEM 2025)</dc:title>
  <dc:creator>Carolina Farías</dc:creator>
  <cp:lastModifiedBy>Soledad</cp:lastModifiedBy>
  <cp:revision>61</cp:revision>
  <dcterms:created xsi:type="dcterms:W3CDTF">2025-03-03T15:53:46Z</dcterms:created>
  <dcterms:modified xsi:type="dcterms:W3CDTF">2025-03-31T15:25:18Z</dcterms:modified>
</cp:coreProperties>
</file>